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314" r:id="rId3"/>
    <p:sldId id="315" r:id="rId4"/>
    <p:sldId id="316" r:id="rId5"/>
    <p:sldId id="317" r:id="rId6"/>
    <p:sldId id="318" r:id="rId7"/>
    <p:sldId id="332" r:id="rId8"/>
    <p:sldId id="303" r:id="rId9"/>
    <p:sldId id="319" r:id="rId10"/>
    <p:sldId id="305" r:id="rId11"/>
    <p:sldId id="320" r:id="rId12"/>
    <p:sldId id="321" r:id="rId13"/>
    <p:sldId id="283" r:id="rId14"/>
    <p:sldId id="333" r:id="rId15"/>
    <p:sldId id="334" r:id="rId16"/>
    <p:sldId id="335" r:id="rId17"/>
    <p:sldId id="341" r:id="rId18"/>
    <p:sldId id="342" r:id="rId19"/>
    <p:sldId id="343" r:id="rId20"/>
    <p:sldId id="344" r:id="rId21"/>
    <p:sldId id="336" r:id="rId22"/>
    <p:sldId id="337" r:id="rId23"/>
    <p:sldId id="345" r:id="rId24"/>
    <p:sldId id="338" r:id="rId25"/>
    <p:sldId id="340" r:id="rId26"/>
    <p:sldId id="339" r:id="rId27"/>
    <p:sldId id="346" r:id="rId2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 pitchFamily="-48" charset="0"/>
        <a:ea typeface="Geneva" pitchFamily="-48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5D8866"/>
    <a:srgbClr val="B0E5CF"/>
    <a:srgbClr val="B3DAB0"/>
    <a:srgbClr val="3EBD86"/>
    <a:srgbClr val="113480"/>
    <a:srgbClr val="181818"/>
    <a:srgbClr val="F2E7D4"/>
    <a:srgbClr val="F2ED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63" autoAdjust="0"/>
    <p:restoredTop sz="94551" autoAdjust="0"/>
  </p:normalViewPr>
  <p:slideViewPr>
    <p:cSldViewPr>
      <p:cViewPr varScale="1">
        <p:scale>
          <a:sx n="101" d="100"/>
          <a:sy n="101" d="100"/>
        </p:scale>
        <p:origin x="136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42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8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4CB43300-B31E-49AD-8751-A411090F98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07944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 pitchFamily="-8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096BB2-AF0D-44B5-A123-A265ACDA6685}" type="slidenum">
              <a:rPr lang="en-US" smtClean="0"/>
              <a:pPr/>
              <a:t>1</a:t>
            </a:fld>
            <a:endParaRPr lang="en-US" smtClean="0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latin typeface="Lucida Grande" pitchFamily="-48" charset="0"/>
              <a:ea typeface="Geneva" pitchFamily="-4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79933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>
              <a:latin typeface="Lucida Grande" pitchFamily="-48" charset="0"/>
              <a:ea typeface="Geneva" pitchFamily="-48" charset="-128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AAE3DAE-06F0-41D8-B428-F80B9CAFAA71}" type="slidenum">
              <a:rPr lang="en-US" smtClean="0"/>
              <a:pPr/>
              <a:t>8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94222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-48" charset="0"/>
              <a:ea typeface="Geneva" pitchFamily="-48" charset="-128"/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45EF49-2605-44F2-AFD2-73F2DE186002}" type="slidenum">
              <a:rPr lang="en-US" smtClean="0"/>
              <a:pPr/>
              <a:t>10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74260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-48" charset="0"/>
              <a:ea typeface="Geneva" pitchFamily="-48" charset="-128"/>
            </a:endParaRPr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51E19EB-ACC3-4CDF-9AFB-9D1ACB2A8299}" type="slidenum">
              <a:rPr lang="en-US" smtClean="0"/>
              <a:pPr/>
              <a:t>13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00417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-48" charset="0"/>
              <a:ea typeface="Geneva" pitchFamily="-48" charset="-128"/>
            </a:endParaRPr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45AE881-E368-4BCA-8B6C-1B30EBB13A56}" type="slidenum">
              <a:rPr lang="en-US" smtClean="0"/>
              <a:pPr/>
              <a:t>26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05771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Helvetica" pitchFamily="-48" charset="0"/>
                <a:cs typeface="Helvetica" pitchFamily="-4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103639AB-1639-4B85-AE0F-9E6BE39703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26F78F-D78A-4741-B9C6-E880A499DC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1219200"/>
            <a:ext cx="1943100" cy="4876800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1219200"/>
            <a:ext cx="5676900" cy="487680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BA9252-C09B-4429-B40B-489FD906B5B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9200"/>
            <a:ext cx="7772400" cy="533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E242B1-7D5B-4759-B115-964DB2DEF0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9200"/>
            <a:ext cx="7772400" cy="6858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DB2DE1-3E57-48E0-9309-2F831DDE76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solidFill>
                  <a:srgbClr val="3EBD86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3D2DCF-05B0-4668-96D2-3D5425B79F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EBDE51-0CF9-4765-893E-C423186574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4E3826-009C-4BA4-85A5-E28EBEF434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19200"/>
            <a:ext cx="8229600" cy="6096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81200"/>
            <a:ext cx="4040188" cy="6858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67000"/>
            <a:ext cx="4040188" cy="34591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981200"/>
            <a:ext cx="4041775" cy="6858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667000"/>
            <a:ext cx="4041775" cy="34591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12716D-76D9-41AC-9827-8CE324DF02D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65AC8E-9DEF-4759-B05D-E385A6E3F8D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409E6D-DC61-48C2-AE42-FBDEBDFE46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19200"/>
            <a:ext cx="3008313" cy="7620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219200"/>
            <a:ext cx="5111750" cy="49069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981200"/>
            <a:ext cx="3008313" cy="41449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4D8AC7-790B-483D-AE92-B095FCB1CE5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219199"/>
            <a:ext cx="5486400" cy="35083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0FAAD5-2BA8-46D5-86C4-165E77DD2B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1219200"/>
            <a:ext cx="7772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Helvetica" pitchFamily="-4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Helvetica" pitchFamily="-48" charset="0"/>
              </a:defRPr>
            </a:lvl1pPr>
          </a:lstStyle>
          <a:p>
            <a:pPr>
              <a:defRPr/>
            </a:pPr>
            <a:fld id="{636CD94A-F0D1-4A15-8CBB-0BDF5F5F1B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2" r:id="rId2"/>
    <p:sldLayoutId id="2147483771" r:id="rId3"/>
    <p:sldLayoutId id="2147483770" r:id="rId4"/>
    <p:sldLayoutId id="2147483769" r:id="rId5"/>
    <p:sldLayoutId id="2147483768" r:id="rId6"/>
    <p:sldLayoutId id="2147483767" r:id="rId7"/>
    <p:sldLayoutId id="2147483766" r:id="rId8"/>
    <p:sldLayoutId id="2147483765" r:id="rId9"/>
    <p:sldLayoutId id="2147483764" r:id="rId10"/>
    <p:sldLayoutId id="2147483763" r:id="rId11"/>
    <p:sldLayoutId id="2147483762" r:id="rId12"/>
    <p:sldLayoutId id="214748376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/>
          <a:ea typeface="+mj-ea"/>
          <a:cs typeface="Helvetica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800000"/>
          </a:solidFill>
          <a:latin typeface="Helvetica" pitchFamily="-80" charset="0"/>
          <a:ea typeface="Geneva" pitchFamily="-80" charset="-128"/>
          <a:cs typeface="Helvetica" pitchFamily="-4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rgbClr val="AC6A42"/>
          </a:solidFill>
          <a:latin typeface="B Helvetica Bold" pitchFamily="1" charset="0"/>
          <a:ea typeface="Geneva" pitchFamily="-80" charset="-128"/>
          <a:cs typeface="Geneva" pitchFamily="-80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&gt;"/>
        <a:defRPr sz="3200">
          <a:solidFill>
            <a:srgbClr val="1862B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Lucida Grande" pitchFamily="-48" charset="0"/>
        <a:buChar char="•"/>
        <a:defRPr sz="2800">
          <a:solidFill>
            <a:srgbClr val="3EBD86"/>
          </a:solidFill>
          <a:latin typeface="+mn-lt"/>
          <a:ea typeface="+mn-ea"/>
        </a:defRPr>
      </a:lvl2pPr>
      <a:lvl3pPr marL="1085850" indent="-228600" algn="l" rtl="0" eaLnBrk="0" fontAlgn="base" hangingPunct="0">
        <a:spcBef>
          <a:spcPct val="20000"/>
        </a:spcBef>
        <a:spcAft>
          <a:spcPct val="0"/>
        </a:spcAft>
        <a:buChar char="&gt;"/>
        <a:defRPr sz="2400">
          <a:solidFill>
            <a:schemeClr val="tx1"/>
          </a:solidFill>
          <a:latin typeface="+mn-lt"/>
          <a:ea typeface="+mn-ea"/>
        </a:defRPr>
      </a:lvl3pPr>
      <a:lvl4pPr marL="142875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177165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2288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6860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1432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60045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0" y="2286000"/>
            <a:ext cx="54864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latin typeface="Helvetica" pitchFamily="-48" charset="0"/>
                <a:cs typeface="Helvetica" pitchFamily="-48" charset="0"/>
              </a:rPr>
              <a:t>The Paired-Samples       </a:t>
            </a:r>
            <a:r>
              <a:rPr lang="en-US" i="1" dirty="0" smtClean="0">
                <a:latin typeface="Helvetica" pitchFamily="-48" charset="0"/>
                <a:cs typeface="Helvetica" pitchFamily="-48" charset="0"/>
              </a:rPr>
              <a:t>t </a:t>
            </a:r>
            <a:r>
              <a:rPr lang="en-US" dirty="0" smtClean="0">
                <a:latin typeface="Helvetica" pitchFamily="-48" charset="0"/>
                <a:cs typeface="Helvetica" pitchFamily="-48" charset="0"/>
              </a:rPr>
              <a:t>Test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0" y="3886200"/>
            <a:ext cx="5486400" cy="1752600"/>
          </a:xfrm>
        </p:spPr>
        <p:txBody>
          <a:bodyPr/>
          <a:lstStyle/>
          <a:p>
            <a:pPr eaLnBrk="1" hangingPunct="1"/>
            <a:r>
              <a:rPr lang="en-US" dirty="0" smtClean="0"/>
              <a:t>Chapter 10</a:t>
            </a:r>
          </a:p>
        </p:txBody>
      </p:sp>
      <p:pic>
        <p:nvPicPr>
          <p:cNvPr id="5" name="Picture 5" descr="nolan2e com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4800" y="1828800"/>
            <a:ext cx="3810000" cy="48032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Text Box 5"/>
          <p:cNvSpPr txBox="1">
            <a:spLocks noChangeArrowheads="1"/>
          </p:cNvSpPr>
          <p:nvPr/>
        </p:nvSpPr>
        <p:spPr bwMode="auto">
          <a:xfrm>
            <a:off x="838200" y="533400"/>
            <a:ext cx="80772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200" b="1" dirty="0">
                <a:solidFill>
                  <a:srgbClr val="800000"/>
                </a:solidFill>
                <a:latin typeface="Arial" charset="0"/>
              </a:rPr>
              <a:t>Distribution of Differences Between Means</a:t>
            </a:r>
          </a:p>
        </p:txBody>
      </p:sp>
      <p:pic>
        <p:nvPicPr>
          <p:cNvPr id="13317" name="Picture 5" descr="Noless_fig_09_0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1752600"/>
            <a:ext cx="7239000" cy="49212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Distribution of Differences Between Means</a:t>
            </a:r>
            <a:br>
              <a:rPr lang="en-US" dirty="0">
                <a:latin typeface="Arial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what does that do for us?</a:t>
            </a:r>
          </a:p>
          <a:p>
            <a:pPr lvl="1"/>
            <a:r>
              <a:rPr lang="en-US" dirty="0" smtClean="0"/>
              <a:t>Creates a comparison distribution (still talking about </a:t>
            </a:r>
            <a:r>
              <a:rPr lang="en-US" i="1" dirty="0" smtClean="0"/>
              <a:t>t</a:t>
            </a:r>
            <a:r>
              <a:rPr lang="en-US" dirty="0" smtClean="0"/>
              <a:t> here … remember the comparison distribution is the “population where the null is true”)</a:t>
            </a: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Where the difference is centered around zero, therefore um = 0.</a:t>
            </a:r>
          </a:p>
        </p:txBody>
      </p:sp>
    </p:spTree>
    <p:extLst>
      <p:ext uri="{BB962C8B-B14F-4D97-AF65-F5344CB8AC3E}">
        <p14:creationId xmlns:p14="http://schemas.microsoft.com/office/powerpoint/2010/main" val="2835586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Distribution of Differences Between Means</a:t>
            </a:r>
            <a:br>
              <a:rPr lang="en-US" dirty="0">
                <a:latin typeface="Arial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you have one set of scores by creating a difference score …</a:t>
            </a:r>
          </a:p>
          <a:p>
            <a:pPr lvl="1"/>
            <a:r>
              <a:rPr lang="en-US" dirty="0" smtClean="0"/>
              <a:t>You basically are doing a single sample t where um = 0.</a:t>
            </a:r>
          </a:p>
          <a:p>
            <a:pPr lvl="1"/>
            <a:r>
              <a:rPr lang="en-US" dirty="0" smtClean="0"/>
              <a:t>Whew! Same </a:t>
            </a:r>
            <a:r>
              <a:rPr lang="en-US" dirty="0" smtClean="0"/>
              <a:t>steps.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395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 idx="4294967295"/>
          </p:nvPr>
        </p:nvSpPr>
        <p:spPr>
          <a:xfrm>
            <a:off x="1066800" y="762000"/>
            <a:ext cx="7772400" cy="533400"/>
          </a:xfrm>
        </p:spPr>
        <p:txBody>
          <a:bodyPr/>
          <a:lstStyle/>
          <a:p>
            <a:r>
              <a:rPr lang="en-US" dirty="0" smtClean="0">
                <a:latin typeface="Helvetica" pitchFamily="-48" charset="0"/>
                <a:cs typeface="Helvetica" pitchFamily="-48" charset="0"/>
              </a:rPr>
              <a:t>Steps for Calculating Paired Sample </a:t>
            </a:r>
            <a:r>
              <a:rPr lang="en-US" i="1" dirty="0" smtClean="0">
                <a:latin typeface="Helvetica" pitchFamily="-48" charset="0"/>
                <a:cs typeface="Helvetica" pitchFamily="-48" charset="0"/>
              </a:rPr>
              <a:t>t</a:t>
            </a:r>
            <a:r>
              <a:rPr lang="en-US" dirty="0" smtClean="0">
                <a:latin typeface="Helvetica" pitchFamily="-48" charset="0"/>
                <a:cs typeface="Helvetica" pitchFamily="-48" charset="0"/>
              </a:rPr>
              <a:t> Tests</a:t>
            </a:r>
          </a:p>
        </p:txBody>
      </p:sp>
      <p:sp>
        <p:nvSpPr>
          <p:cNvPr id="14339" name="Text Placeholder 2"/>
          <p:cNvSpPr>
            <a:spLocks noGrp="1"/>
          </p:cNvSpPr>
          <p:nvPr>
            <p:ph type="body" idx="4294967295"/>
          </p:nvPr>
        </p:nvSpPr>
        <p:spPr>
          <a:xfrm>
            <a:off x="762000" y="2133600"/>
            <a:ext cx="8001000" cy="42672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sz="3000" dirty="0" smtClean="0"/>
              <a:t>Step 1: Identify the populations (levels), distribution, and assumptions.</a:t>
            </a:r>
          </a:p>
          <a:p>
            <a:pPr>
              <a:lnSpc>
                <a:spcPct val="80000"/>
              </a:lnSpc>
            </a:pPr>
            <a:r>
              <a:rPr lang="en-US" sz="3000" dirty="0" smtClean="0"/>
              <a:t>Step 2: State the null and research hypotheses.</a:t>
            </a:r>
          </a:p>
          <a:p>
            <a:pPr>
              <a:lnSpc>
                <a:spcPct val="80000"/>
              </a:lnSpc>
            </a:pPr>
            <a:r>
              <a:rPr lang="en-US" sz="3000" dirty="0" smtClean="0"/>
              <a:t>Step 3: Determine the characteristics of the comparison distribution.</a:t>
            </a:r>
          </a:p>
          <a:p>
            <a:pPr>
              <a:lnSpc>
                <a:spcPct val="80000"/>
              </a:lnSpc>
            </a:pPr>
            <a:r>
              <a:rPr lang="en-US" sz="3000" dirty="0" smtClean="0"/>
              <a:t>Step 4: Determine critical values, or cutoffs.</a:t>
            </a:r>
          </a:p>
          <a:p>
            <a:pPr>
              <a:lnSpc>
                <a:spcPct val="80000"/>
              </a:lnSpc>
            </a:pPr>
            <a:r>
              <a:rPr lang="en-US" sz="3000" dirty="0" smtClean="0"/>
              <a:t>Step 5: Calculate the test statistic.</a:t>
            </a:r>
          </a:p>
          <a:p>
            <a:pPr>
              <a:lnSpc>
                <a:spcPct val="80000"/>
              </a:lnSpc>
            </a:pPr>
            <a:r>
              <a:rPr lang="en-US" sz="3000" dirty="0" smtClean="0"/>
              <a:t>Step 6: Make a decision.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work some examples: chapter 10 </a:t>
            </a:r>
            <a:r>
              <a:rPr lang="en-US" dirty="0" err="1" smtClean="0"/>
              <a:t>docx</a:t>
            </a:r>
            <a:r>
              <a:rPr lang="en-US" dirty="0" smtClean="0"/>
              <a:t> on blackboard. </a:t>
            </a:r>
          </a:p>
          <a:p>
            <a:r>
              <a:rPr lang="en-US" dirty="0" smtClean="0"/>
              <a:t>List out the assumptions:</a:t>
            </a:r>
          </a:p>
          <a:p>
            <a:pPr lvl="1"/>
            <a:r>
              <a:rPr lang="en-US" dirty="0" smtClean="0"/>
              <a:t>DV is scale?</a:t>
            </a:r>
          </a:p>
          <a:p>
            <a:pPr lvl="1"/>
            <a:r>
              <a:rPr lang="en-US" dirty="0" smtClean="0"/>
              <a:t>Random selection or assignment?</a:t>
            </a:r>
          </a:p>
          <a:p>
            <a:pPr lvl="1"/>
            <a:r>
              <a:rPr lang="en-US" dirty="0" smtClean="0"/>
              <a:t>Normal?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46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 the sample, population, and hypotheses</a:t>
            </a:r>
          </a:p>
          <a:p>
            <a:pPr lvl="1"/>
            <a:r>
              <a:rPr lang="en-US" dirty="0" smtClean="0"/>
              <a:t>Sample: difference scores for the two measurements </a:t>
            </a:r>
          </a:p>
          <a:p>
            <a:pPr lvl="1"/>
            <a:r>
              <a:rPr lang="en-US" dirty="0" smtClean="0"/>
              <a:t>Population: those difference scores will be zero (um = 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519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 the descriptive statistics</a:t>
            </a:r>
          </a:p>
          <a:p>
            <a:r>
              <a:rPr lang="en-US" dirty="0" smtClean="0"/>
              <a:t>M difference: </a:t>
            </a:r>
          </a:p>
          <a:p>
            <a:r>
              <a:rPr lang="en-US" dirty="0" smtClean="0"/>
              <a:t>SD difference:</a:t>
            </a:r>
          </a:p>
          <a:p>
            <a:r>
              <a:rPr lang="en-US" dirty="0" smtClean="0"/>
              <a:t>SE difference:</a:t>
            </a:r>
          </a:p>
          <a:p>
            <a:r>
              <a:rPr lang="en-US" dirty="0" smtClean="0"/>
              <a:t>N:</a:t>
            </a:r>
          </a:p>
          <a:p>
            <a:r>
              <a:rPr lang="en-US" dirty="0" smtClean="0"/>
              <a:t>um = 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410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in </a:t>
            </a:r>
            <a:r>
              <a:rPr lang="en-US" i="1" dirty="0" smtClean="0"/>
              <a:t>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will have two sets of scores to deal with.</a:t>
            </a:r>
          </a:p>
          <a:p>
            <a:pPr lvl="1"/>
            <a:r>
              <a:rPr lang="en-US" dirty="0" smtClean="0"/>
              <a:t>We can use these scores in wide format, so let’s enter them that way.</a:t>
            </a:r>
          </a:p>
          <a:p>
            <a:pPr lvl="1"/>
            <a:r>
              <a:rPr lang="en-US" dirty="0" smtClean="0"/>
              <a:t>Excel file is online.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300" y="3568700"/>
            <a:ext cx="28067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12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in </a:t>
            </a:r>
            <a:r>
              <a:rPr lang="en-US" i="1" dirty="0"/>
              <a:t>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 to get a mean difference score first.</a:t>
            </a:r>
          </a:p>
          <a:p>
            <a:pPr lvl="1"/>
            <a:r>
              <a:rPr lang="en-US" dirty="0" smtClean="0"/>
              <a:t>Important! Think about the hypothesis. If you pick a one-tailed test, the order of subtraction is important!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717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in </a:t>
            </a:r>
            <a:r>
              <a:rPr lang="en-US" i="1" dirty="0" smtClean="0"/>
              <a:t>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difference score to calculate the numbers you need:</a:t>
            </a:r>
          </a:p>
          <a:p>
            <a:pPr lvl="1"/>
            <a:r>
              <a:rPr lang="en-US" dirty="0" smtClean="0"/>
              <a:t>difference = </a:t>
            </a:r>
            <a:r>
              <a:rPr lang="en-US" i="1" dirty="0" err="1" smtClean="0"/>
              <a:t>data$column</a:t>
            </a:r>
            <a:r>
              <a:rPr lang="en-US" i="1" dirty="0" smtClean="0"/>
              <a:t> – </a:t>
            </a:r>
            <a:r>
              <a:rPr lang="en-US" i="1" dirty="0" err="1" smtClean="0"/>
              <a:t>data$column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175363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Design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far, everything we’ve worked with has been </a:t>
            </a:r>
            <a:r>
              <a:rPr lang="en-US" i="1" dirty="0" smtClean="0"/>
              <a:t>one</a:t>
            </a:r>
            <a:r>
              <a:rPr lang="en-US" dirty="0" smtClean="0"/>
              <a:t> sample</a:t>
            </a:r>
          </a:p>
          <a:p>
            <a:pPr lvl="1"/>
            <a:r>
              <a:rPr lang="en-US" dirty="0" smtClean="0"/>
              <a:t>One person = Z score</a:t>
            </a:r>
          </a:p>
          <a:p>
            <a:pPr lvl="1"/>
            <a:r>
              <a:rPr lang="en-US" dirty="0" smtClean="0"/>
              <a:t>One sample with population standard deviation = Z test</a:t>
            </a:r>
          </a:p>
          <a:p>
            <a:pPr lvl="1"/>
            <a:r>
              <a:rPr lang="en-US" dirty="0" smtClean="0"/>
              <a:t>One sample no population standard deviation = single t-test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6163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Calculating in </a:t>
            </a:r>
            <a:r>
              <a:rPr lang="en-US" i="1" smtClean="0"/>
              <a:t>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the mean, </a:t>
            </a:r>
            <a:r>
              <a:rPr lang="en-US" dirty="0" err="1" smtClean="0"/>
              <a:t>sd</a:t>
            </a:r>
            <a:r>
              <a:rPr lang="en-US" dirty="0" smtClean="0"/>
              <a:t>, and se in the same way we did in the last chapter:</a:t>
            </a:r>
          </a:p>
          <a:p>
            <a:pPr lvl="1"/>
            <a:r>
              <a:rPr lang="en-US" dirty="0" smtClean="0"/>
              <a:t>summary(difference)</a:t>
            </a:r>
          </a:p>
          <a:p>
            <a:pPr lvl="1"/>
            <a:r>
              <a:rPr lang="en-US" dirty="0" err="1" smtClean="0"/>
              <a:t>sd</a:t>
            </a:r>
            <a:r>
              <a:rPr lang="en-US" dirty="0" smtClean="0"/>
              <a:t>(difference)</a:t>
            </a:r>
          </a:p>
          <a:p>
            <a:pPr lvl="1"/>
            <a:r>
              <a:rPr lang="en-US" dirty="0" err="1" smtClean="0"/>
              <a:t>sd</a:t>
            </a:r>
            <a:r>
              <a:rPr lang="en-US" dirty="0" smtClean="0"/>
              <a:t>(difference) </a:t>
            </a:r>
            <a:r>
              <a:rPr lang="en-US" dirty="0"/>
              <a:t>/ </a:t>
            </a:r>
            <a:r>
              <a:rPr lang="en-US" dirty="0" err="1" smtClean="0"/>
              <a:t>sqrt</a:t>
            </a:r>
            <a:r>
              <a:rPr lang="en-US" dirty="0" smtClean="0"/>
              <a:t>(length(difference))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5430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Figure out the cut off score, </a:t>
            </a:r>
            <a:r>
              <a:rPr lang="en-US" dirty="0" err="1" smtClean="0"/>
              <a:t>t</a:t>
            </a:r>
            <a:r>
              <a:rPr lang="en-US" baseline="-25000" dirty="0" err="1" smtClean="0"/>
              <a:t>critical</a:t>
            </a:r>
            <a:endParaRPr lang="en-US" baseline="-25000" dirty="0" smtClean="0"/>
          </a:p>
          <a:p>
            <a:r>
              <a:rPr lang="en-US" dirty="0" smtClean="0"/>
              <a:t>Less test: </a:t>
            </a:r>
          </a:p>
          <a:p>
            <a:pPr lvl="1"/>
            <a:r>
              <a:rPr lang="en-US" dirty="0" err="1" smtClean="0"/>
              <a:t>qt</a:t>
            </a:r>
            <a:r>
              <a:rPr lang="en-US" dirty="0" smtClean="0"/>
              <a:t>(.05, </a:t>
            </a:r>
            <a:r>
              <a:rPr lang="en-US" dirty="0" err="1" smtClean="0"/>
              <a:t>df</a:t>
            </a:r>
            <a:r>
              <a:rPr lang="en-US" dirty="0" smtClean="0"/>
              <a:t>, </a:t>
            </a:r>
            <a:r>
              <a:rPr lang="en-US" dirty="0" err="1" smtClean="0"/>
              <a:t>lower.tail</a:t>
            </a:r>
            <a:r>
              <a:rPr lang="en-US" dirty="0" smtClean="0"/>
              <a:t> = T)</a:t>
            </a:r>
          </a:p>
          <a:p>
            <a:r>
              <a:rPr lang="en-US" dirty="0" smtClean="0"/>
              <a:t>Greater test</a:t>
            </a:r>
            <a:r>
              <a:rPr lang="en-US" dirty="0"/>
              <a:t>: </a:t>
            </a:r>
            <a:endParaRPr lang="en-US" dirty="0" smtClean="0"/>
          </a:p>
          <a:p>
            <a:pPr lvl="1"/>
            <a:r>
              <a:rPr lang="en-US" dirty="0" err="1" smtClean="0"/>
              <a:t>qt</a:t>
            </a:r>
            <a:r>
              <a:rPr lang="en-US" dirty="0"/>
              <a:t>(.05, </a:t>
            </a:r>
            <a:r>
              <a:rPr lang="en-US" dirty="0" err="1"/>
              <a:t>df</a:t>
            </a:r>
            <a:r>
              <a:rPr lang="en-US" dirty="0"/>
              <a:t>, </a:t>
            </a:r>
            <a:r>
              <a:rPr lang="en-US" dirty="0" err="1"/>
              <a:t>lower.tail</a:t>
            </a:r>
            <a:r>
              <a:rPr lang="en-US" dirty="0"/>
              <a:t> = </a:t>
            </a:r>
            <a:r>
              <a:rPr lang="en-US" dirty="0" smtClean="0"/>
              <a:t>F)</a:t>
            </a:r>
          </a:p>
          <a:p>
            <a:r>
              <a:rPr lang="en-US" dirty="0" smtClean="0"/>
              <a:t>Difference test: </a:t>
            </a:r>
          </a:p>
          <a:p>
            <a:pPr lvl="1"/>
            <a:r>
              <a:rPr lang="en-US" dirty="0" err="1" smtClean="0"/>
              <a:t>qt</a:t>
            </a:r>
            <a:r>
              <a:rPr lang="en-US" dirty="0"/>
              <a:t>(.</a:t>
            </a:r>
            <a:r>
              <a:rPr lang="en-US" dirty="0" smtClean="0"/>
              <a:t>05/2, </a:t>
            </a:r>
            <a:r>
              <a:rPr lang="en-US" dirty="0" err="1"/>
              <a:t>df</a:t>
            </a:r>
            <a:r>
              <a:rPr lang="en-US" dirty="0"/>
              <a:t>, </a:t>
            </a:r>
            <a:r>
              <a:rPr lang="en-US" dirty="0" err="1"/>
              <a:t>lower.tail</a:t>
            </a:r>
            <a:r>
              <a:rPr lang="en-US" dirty="0"/>
              <a:t> = T)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8600" y="6324600"/>
            <a:ext cx="7697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May also be .01 – </a:t>
            </a:r>
            <a:r>
              <a:rPr lang="en-US" smtClean="0"/>
              <a:t>remember to read the problem.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2947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</a:t>
            </a:r>
            <a:r>
              <a:rPr lang="en-US" baseline="-25000" dirty="0" smtClean="0"/>
              <a:t>actual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sz="2400" dirty="0" err="1" smtClean="0">
                <a:solidFill>
                  <a:schemeClr val="accent6"/>
                </a:solidFill>
              </a:rPr>
              <a:t>t.test</a:t>
            </a:r>
            <a:r>
              <a:rPr lang="en-US" sz="2400" dirty="0" smtClean="0">
                <a:solidFill>
                  <a:schemeClr val="accent6"/>
                </a:solidFill>
              </a:rPr>
              <a:t>(</a:t>
            </a:r>
            <a:r>
              <a:rPr lang="en-US" sz="2400" i="1" dirty="0" err="1" smtClean="0">
                <a:solidFill>
                  <a:schemeClr val="accent6"/>
                </a:solidFill>
              </a:rPr>
              <a:t>data</a:t>
            </a:r>
            <a:r>
              <a:rPr lang="en-US" sz="2400" dirty="0" err="1" smtClean="0">
                <a:solidFill>
                  <a:schemeClr val="accent6"/>
                </a:solidFill>
              </a:rPr>
              <a:t>$</a:t>
            </a:r>
            <a:r>
              <a:rPr lang="en-US" sz="2400" i="1" dirty="0" err="1" smtClean="0">
                <a:solidFill>
                  <a:schemeClr val="accent6"/>
                </a:solidFill>
              </a:rPr>
              <a:t>column</a:t>
            </a:r>
            <a:r>
              <a:rPr lang="en-US" sz="2400" i="1" dirty="0" smtClean="0">
                <a:solidFill>
                  <a:schemeClr val="accent6"/>
                </a:solidFill>
              </a:rPr>
              <a:t>,</a:t>
            </a:r>
            <a:endParaRPr lang="en-US" sz="2400" i="1" dirty="0">
              <a:solidFill>
                <a:schemeClr val="accent6"/>
              </a:solidFill>
            </a:endParaRPr>
          </a:p>
          <a:p>
            <a:pPr marL="0" indent="0">
              <a:buNone/>
            </a:pPr>
            <a:r>
              <a:rPr lang="en-US" sz="2400" i="1" dirty="0" smtClean="0">
                <a:solidFill>
                  <a:schemeClr val="accent6"/>
                </a:solidFill>
              </a:rPr>
              <a:t>		</a:t>
            </a:r>
            <a:r>
              <a:rPr lang="en-US" sz="2400" i="1" dirty="0" err="1">
                <a:solidFill>
                  <a:schemeClr val="accent6"/>
                </a:solidFill>
              </a:rPr>
              <a:t>d</a:t>
            </a:r>
            <a:r>
              <a:rPr lang="en-US" sz="2400" i="1" dirty="0" err="1" smtClean="0">
                <a:solidFill>
                  <a:schemeClr val="accent6"/>
                </a:solidFill>
              </a:rPr>
              <a:t>ata$column</a:t>
            </a:r>
            <a:r>
              <a:rPr lang="en-US" sz="2400" i="1" dirty="0" smtClean="0">
                <a:solidFill>
                  <a:schemeClr val="accent6"/>
                </a:solidFill>
              </a:rPr>
              <a:t>,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/>
                </a:solidFill>
              </a:rPr>
              <a:t>		paired = T, </a:t>
            </a:r>
          </a:p>
          <a:p>
            <a:pPr marL="457200" lvl="1" indent="0">
              <a:buNone/>
            </a:pPr>
            <a:r>
              <a:rPr lang="en-US" sz="2400" dirty="0">
                <a:solidFill>
                  <a:schemeClr val="accent6"/>
                </a:solidFill>
              </a:rPr>
              <a:t>	</a:t>
            </a:r>
            <a:r>
              <a:rPr lang="en-US" sz="2400" dirty="0" smtClean="0">
                <a:solidFill>
                  <a:schemeClr val="accent6"/>
                </a:solidFill>
              </a:rPr>
              <a:t>	</a:t>
            </a:r>
            <a:r>
              <a:rPr lang="en-US" sz="2400" dirty="0">
                <a:solidFill>
                  <a:schemeClr val="accent6"/>
                </a:solidFill>
              </a:rPr>
              <a:t>alternative = “less” OR “greater” OR </a:t>
            </a:r>
            <a:r>
              <a:rPr lang="en-US" sz="2400" dirty="0" smtClean="0">
                <a:solidFill>
                  <a:schemeClr val="accent6"/>
                </a:solidFill>
              </a:rPr>
              <a:t>				“</a:t>
            </a:r>
            <a:r>
              <a:rPr lang="en-US" sz="2400" dirty="0" err="1" smtClean="0">
                <a:solidFill>
                  <a:schemeClr val="accent6"/>
                </a:solidFill>
              </a:rPr>
              <a:t>two.sided</a:t>
            </a:r>
            <a:r>
              <a:rPr lang="en-US" sz="2400" dirty="0" smtClean="0">
                <a:solidFill>
                  <a:schemeClr val="accent6"/>
                </a:solidFill>
              </a:rPr>
              <a:t>”,</a:t>
            </a:r>
            <a:endParaRPr lang="en-US" sz="2400" dirty="0">
              <a:solidFill>
                <a:schemeClr val="accent6"/>
              </a:solidFill>
            </a:endParaRPr>
          </a:p>
          <a:p>
            <a:pPr marL="457200" lvl="1" indent="0">
              <a:buNone/>
            </a:pPr>
            <a:r>
              <a:rPr lang="en-US" sz="2400" dirty="0" smtClean="0">
                <a:solidFill>
                  <a:schemeClr val="accent6"/>
                </a:solidFill>
              </a:rPr>
              <a:t>		</a:t>
            </a:r>
            <a:r>
              <a:rPr lang="en-US" sz="2400" dirty="0" err="1" smtClean="0">
                <a:solidFill>
                  <a:schemeClr val="accent6"/>
                </a:solidFill>
              </a:rPr>
              <a:t>conf.level</a:t>
            </a:r>
            <a:r>
              <a:rPr lang="en-US" sz="2400" dirty="0" smtClean="0">
                <a:solidFill>
                  <a:schemeClr val="accent6"/>
                </a:solidFill>
              </a:rPr>
              <a:t> </a:t>
            </a:r>
            <a:r>
              <a:rPr lang="en-US" sz="2400" dirty="0">
                <a:solidFill>
                  <a:schemeClr val="accent6"/>
                </a:solidFill>
              </a:rPr>
              <a:t>= .95 OR .99</a:t>
            </a:r>
            <a:r>
              <a:rPr lang="en-US" sz="2400" dirty="0" smtClean="0">
                <a:solidFill>
                  <a:schemeClr val="accent6"/>
                </a:solidFill>
              </a:rPr>
              <a:t>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2217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Stop! Make sure your mean difference score, </a:t>
            </a:r>
            <a:r>
              <a:rPr lang="en-US" dirty="0" err="1" smtClean="0"/>
              <a:t>df</a:t>
            </a:r>
            <a:r>
              <a:rPr lang="en-US" dirty="0" smtClean="0"/>
              <a:t>, and hypothesis all match.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2800"/>
            <a:ext cx="8423013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84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Compare step 4 and 5 – is your score more extreme? </a:t>
            </a:r>
          </a:p>
          <a:p>
            <a:pPr lvl="1"/>
            <a:r>
              <a:rPr lang="en-US" dirty="0" smtClean="0"/>
              <a:t>Reject the null</a:t>
            </a:r>
          </a:p>
          <a:p>
            <a:r>
              <a:rPr lang="en-US" dirty="0" smtClean="0"/>
              <a:t>Compare step 4 and 5 – is your score closer to the middle?</a:t>
            </a:r>
          </a:p>
          <a:p>
            <a:pPr lvl="1"/>
            <a:r>
              <a:rPr lang="en-US" dirty="0" smtClean="0"/>
              <a:t>Fail to reject the null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2361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Confidence Interval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Lower = </a:t>
            </a:r>
            <a:r>
              <a:rPr lang="en-US" dirty="0" err="1" smtClean="0"/>
              <a:t>M</a:t>
            </a:r>
            <a:r>
              <a:rPr lang="en-US" baseline="-25000" dirty="0" err="1" smtClean="0"/>
              <a:t>difference</a:t>
            </a:r>
            <a:r>
              <a:rPr lang="en-US" dirty="0" smtClean="0"/>
              <a:t> </a:t>
            </a:r>
            <a:r>
              <a:rPr lang="en-US" dirty="0"/>
              <a:t>– </a:t>
            </a:r>
            <a:r>
              <a:rPr lang="en-US" dirty="0" err="1"/>
              <a:t>t</a:t>
            </a:r>
            <a:r>
              <a:rPr lang="en-US" baseline="-25000" dirty="0" err="1"/>
              <a:t>critical</a:t>
            </a:r>
            <a:r>
              <a:rPr lang="en-US" dirty="0"/>
              <a:t>*SE</a:t>
            </a:r>
          </a:p>
          <a:p>
            <a:r>
              <a:rPr lang="en-US" dirty="0"/>
              <a:t>Upper = </a:t>
            </a:r>
            <a:r>
              <a:rPr lang="en-US" dirty="0" err="1" smtClean="0"/>
              <a:t>M</a:t>
            </a:r>
            <a:r>
              <a:rPr lang="en-US" baseline="-25000" dirty="0" err="1" smtClean="0"/>
              <a:t>difference</a:t>
            </a:r>
            <a:r>
              <a:rPr lang="en-US" dirty="0" smtClean="0"/>
              <a:t> </a:t>
            </a:r>
            <a:r>
              <a:rPr lang="en-US" dirty="0"/>
              <a:t>+ </a:t>
            </a:r>
            <a:r>
              <a:rPr lang="en-US" dirty="0" err="1"/>
              <a:t>t</a:t>
            </a:r>
            <a:r>
              <a:rPr lang="en-US" baseline="-25000" dirty="0" err="1"/>
              <a:t>critical</a:t>
            </a:r>
            <a:r>
              <a:rPr lang="en-US" dirty="0"/>
              <a:t>*SE</a:t>
            </a:r>
          </a:p>
          <a:p>
            <a:endParaRPr lang="en-US" dirty="0"/>
          </a:p>
          <a:p>
            <a:r>
              <a:rPr lang="en-US" dirty="0"/>
              <a:t>A quicker way!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t.test</a:t>
            </a:r>
            <a:r>
              <a:rPr lang="en-US" dirty="0"/>
              <a:t>() with a TWO tailed test to get the two tailed confidence interval. </a:t>
            </a:r>
            <a:endParaRPr lang="en-US" dirty="0" smtClean="0"/>
          </a:p>
          <a:p>
            <a:pPr lvl="1"/>
            <a:r>
              <a:rPr lang="en-US" dirty="0" smtClean="0"/>
              <a:t>Or use the effect size coding R script!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2138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itle 1"/>
          <p:cNvSpPr>
            <a:spLocks noGrp="1"/>
          </p:cNvSpPr>
          <p:nvPr>
            <p:ph type="title"/>
          </p:nvPr>
        </p:nvSpPr>
        <p:spPr>
          <a:xfrm>
            <a:off x="685800" y="762000"/>
            <a:ext cx="7772400" cy="533400"/>
          </a:xfrm>
        </p:spPr>
        <p:txBody>
          <a:bodyPr/>
          <a:lstStyle/>
          <a:p>
            <a:r>
              <a:rPr lang="en-US" smtClean="0">
                <a:latin typeface="Helvetica" pitchFamily="-48" charset="0"/>
                <a:cs typeface="Helvetica" pitchFamily="-48" charset="0"/>
              </a:rPr>
              <a:t>Effect Size</a:t>
            </a:r>
          </a:p>
        </p:txBody>
      </p:sp>
      <p:sp>
        <p:nvSpPr>
          <p:cNvPr id="512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Cohen’s d:</a:t>
            </a:r>
          </a:p>
          <a:p>
            <a:pPr lvl="1"/>
            <a:r>
              <a:rPr lang="en-US" dirty="0" smtClean="0"/>
              <a:t>Note this </a:t>
            </a:r>
            <a:r>
              <a:rPr lang="en-US" dirty="0" smtClean="0"/>
              <a:t>S </a:t>
            </a:r>
            <a:r>
              <a:rPr lang="en-US" dirty="0" smtClean="0"/>
              <a:t>= s of the difference scores not s of either level. </a:t>
            </a:r>
            <a:endParaRPr lang="en-US" dirty="0" smtClean="0"/>
          </a:p>
          <a:p>
            <a:pPr lvl="1"/>
            <a:r>
              <a:rPr lang="en-US" dirty="0" smtClean="0"/>
              <a:t>Remember, SD = s. </a:t>
            </a:r>
            <a:endParaRPr lang="en-US" dirty="0" smtClean="0"/>
          </a:p>
        </p:txBody>
      </p:sp>
      <p:graphicFrame>
        <p:nvGraphicFramePr>
          <p:cNvPr id="5122" name="Object 2"/>
          <p:cNvGraphicFramePr>
            <a:graphicFrameLocks noChangeAspect="1"/>
          </p:cNvGraphicFramePr>
          <p:nvPr>
            <p:extLst/>
          </p:nvPr>
        </p:nvGraphicFramePr>
        <p:xfrm>
          <a:off x="3352800" y="4724400"/>
          <a:ext cx="1906587" cy="1033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Equation" r:id="rId4" imgW="749300" imgH="406400" progId="Equation.3">
                  <p:embed/>
                </p:oleObj>
              </mc:Choice>
              <mc:Fallback>
                <p:oleObj name="Equation" r:id="rId4" imgW="749300" imgH="406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2800" y="4724400"/>
                        <a:ext cx="1906587" cy="10334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271876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 all the </a:t>
            </a:r>
            <a:r>
              <a:rPr lang="en-US" dirty="0" err="1" smtClean="0"/>
              <a:t>effsize.R</a:t>
            </a:r>
            <a:r>
              <a:rPr lang="en-US" dirty="0" smtClean="0"/>
              <a:t> to get the right functions.</a:t>
            </a:r>
          </a:p>
          <a:p>
            <a:r>
              <a:rPr lang="en-US" dirty="0" err="1"/>
              <a:t>d.deptdiff</a:t>
            </a:r>
            <a:r>
              <a:rPr lang="en-US" dirty="0"/>
              <a:t>(</a:t>
            </a:r>
            <a:r>
              <a:rPr lang="en-US" dirty="0" err="1"/>
              <a:t>mdiff</a:t>
            </a:r>
            <a:r>
              <a:rPr lang="en-US" dirty="0"/>
              <a:t> = </a:t>
            </a:r>
            <a:r>
              <a:rPr lang="en-US" dirty="0" smtClean="0"/>
              <a:t>.857, </a:t>
            </a:r>
            <a:r>
              <a:rPr lang="en-US" dirty="0" err="1"/>
              <a:t>sddiff</a:t>
            </a:r>
            <a:r>
              <a:rPr lang="en-US" dirty="0"/>
              <a:t> = </a:t>
            </a:r>
            <a:r>
              <a:rPr lang="en-US" dirty="0" smtClean="0"/>
              <a:t>1.07, </a:t>
            </a:r>
            <a:r>
              <a:rPr lang="en-US" dirty="0"/>
              <a:t>n = 7</a:t>
            </a:r>
            <a:r>
              <a:rPr lang="en-US" dirty="0" smtClean="0"/>
              <a:t>, </a:t>
            </a:r>
            <a:r>
              <a:rPr lang="en-US" dirty="0"/>
              <a:t>a = .05, k = 2)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4495800"/>
            <a:ext cx="8229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 = 0.86, SD = 1.07, SE = 0.40, 95%CI[-0.13 - 1.85</a:t>
            </a:r>
            <a:r>
              <a:rPr lang="en-US" dirty="0" smtClean="0"/>
              <a:t>]</a:t>
            </a:r>
          </a:p>
          <a:p>
            <a:r>
              <a:rPr lang="en-US" dirty="0" smtClean="0"/>
              <a:t>t(6</a:t>
            </a:r>
            <a:r>
              <a:rPr lang="en-US" dirty="0"/>
              <a:t>) = 2.12, p =  0.08, d = 0.80, 95%CI[-0.09 - 1.64</a:t>
            </a:r>
            <a:r>
              <a:rPr lang="en-US" dirty="0" smtClean="0"/>
              <a:t>]</a:t>
            </a:r>
          </a:p>
          <a:p>
            <a:endParaRPr lang="en-US" dirty="0" smtClean="0"/>
          </a:p>
          <a:p>
            <a:r>
              <a:rPr lang="en-US" dirty="0" smtClean="0"/>
              <a:t>- Remember that t values here are always two-tailed, t will match but not necessarily 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210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Design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what if we want to study either </a:t>
            </a:r>
            <a:r>
              <a:rPr lang="en-US" i="1" dirty="0" smtClean="0"/>
              <a:t>two </a:t>
            </a:r>
            <a:r>
              <a:rPr lang="en-US" dirty="0" smtClean="0"/>
              <a:t>groups or the same group </a:t>
            </a:r>
            <a:r>
              <a:rPr lang="en-US" i="1" dirty="0" smtClean="0"/>
              <a:t>twice</a:t>
            </a:r>
            <a:endParaRPr lang="en-US" dirty="0" smtClean="0"/>
          </a:p>
          <a:p>
            <a:pPr lvl="1"/>
            <a:r>
              <a:rPr lang="en-US" dirty="0" smtClean="0"/>
              <a:t>Between subjects = when people are only in one group or another (can’t be both)</a:t>
            </a:r>
          </a:p>
          <a:p>
            <a:pPr lvl="1"/>
            <a:r>
              <a:rPr lang="en-US" dirty="0" smtClean="0"/>
              <a:t>Repeated measures = when people take all the parts of the study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23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Design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Between subjects design = independent t test (chapter 11)</a:t>
            </a:r>
          </a:p>
          <a:p>
            <a:r>
              <a:rPr lang="en-US" dirty="0" smtClean="0"/>
              <a:t>Repeated measures design = dependent t test (chapter 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22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Design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what do you do when people take things multiple times?</a:t>
            </a:r>
          </a:p>
          <a:p>
            <a:pPr lvl="1"/>
            <a:r>
              <a:rPr lang="en-US" dirty="0" smtClean="0"/>
              <a:t>Order effects = the order of the levels changes the dependent scores</a:t>
            </a:r>
          </a:p>
          <a:p>
            <a:pPr lvl="2"/>
            <a:r>
              <a:rPr lang="en-US" dirty="0" smtClean="0"/>
              <a:t>Weight estimation study</a:t>
            </a:r>
          </a:p>
          <a:p>
            <a:pPr lvl="2"/>
            <a:r>
              <a:rPr lang="en-US" dirty="0" smtClean="0"/>
              <a:t>Often also called fatigue effects</a:t>
            </a:r>
          </a:p>
          <a:p>
            <a:pPr lvl="1"/>
            <a:r>
              <a:rPr lang="en-US" dirty="0" smtClean="0"/>
              <a:t>What to do?!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540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Design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Counterbalancing</a:t>
            </a:r>
          </a:p>
          <a:p>
            <a:pPr lvl="1"/>
            <a:r>
              <a:rPr lang="en-US" dirty="0" smtClean="0"/>
              <a:t>Randomly assigning the order of the levels, so that some people get part 1 first, and some people get part 2 first</a:t>
            </a:r>
          </a:p>
          <a:p>
            <a:pPr lvl="1"/>
            <a:r>
              <a:rPr lang="en-US" dirty="0" smtClean="0"/>
              <a:t>Ensures that the order effects cancel each other </a:t>
            </a:r>
            <a:r>
              <a:rPr lang="en-US" dirty="0" smtClean="0"/>
              <a:t>out</a:t>
            </a:r>
          </a:p>
          <a:p>
            <a:pPr lvl="1"/>
            <a:r>
              <a:rPr lang="en-US" dirty="0" smtClean="0"/>
              <a:t>So, now we might meet step 2!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882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1981200"/>
          <a:ext cx="7772400" cy="202692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3886200"/>
                <a:gridCol w="3886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Assumption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Solution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Normal distribution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 &gt;=30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DV</a:t>
                      </a:r>
                      <a:r>
                        <a:rPr lang="en-US" baseline="0" dirty="0" smtClean="0"/>
                        <a:t> is scale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Nothing – do </a:t>
                      </a:r>
                      <a:r>
                        <a:rPr lang="en-US" dirty="0" err="1" smtClean="0"/>
                        <a:t>nonparametrics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Random</a:t>
                      </a:r>
                      <a:r>
                        <a:rPr lang="en-US" baseline="0" dirty="0" smtClean="0"/>
                        <a:t> selection (sampling)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Random assignment (to</a:t>
                      </a:r>
                      <a:r>
                        <a:rPr lang="en-US" baseline="0" dirty="0" smtClean="0"/>
                        <a:t> which counterbalance order! We can do this now!)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1044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Title 1"/>
          <p:cNvSpPr>
            <a:spLocks noGrp="1"/>
          </p:cNvSpPr>
          <p:nvPr>
            <p:ph type="title"/>
          </p:nvPr>
        </p:nvSpPr>
        <p:spPr>
          <a:xfrm>
            <a:off x="838200" y="838200"/>
            <a:ext cx="7772400" cy="533400"/>
          </a:xfrm>
        </p:spPr>
        <p:txBody>
          <a:bodyPr/>
          <a:lstStyle/>
          <a:p>
            <a:r>
              <a:rPr lang="en-US" dirty="0" smtClean="0">
                <a:latin typeface="Helvetica" pitchFamily="-48" charset="0"/>
                <a:cs typeface="Helvetica" pitchFamily="-48" charset="0"/>
              </a:rPr>
              <a:t>Paired-Samples </a:t>
            </a:r>
            <a:r>
              <a:rPr lang="en-US" i="1" dirty="0" smtClean="0">
                <a:latin typeface="Helvetica" pitchFamily="-48" charset="0"/>
                <a:cs typeface="Helvetica" pitchFamily="-48" charset="0"/>
              </a:rPr>
              <a:t>t </a:t>
            </a:r>
            <a:r>
              <a:rPr lang="en-US" dirty="0" smtClean="0">
                <a:latin typeface="Helvetica" pitchFamily="-48" charset="0"/>
                <a:cs typeface="Helvetica" pitchFamily="-48" charset="0"/>
              </a:rPr>
              <a:t>Test</a:t>
            </a:r>
          </a:p>
        </p:txBody>
      </p:sp>
      <p:sp>
        <p:nvSpPr>
          <p:cNvPr id="7172" name="Content Placeholder 2"/>
          <p:cNvSpPr>
            <a:spLocks noGrp="1"/>
          </p:cNvSpPr>
          <p:nvPr>
            <p:ph idx="1"/>
          </p:nvPr>
        </p:nvSpPr>
        <p:spPr>
          <a:xfrm>
            <a:off x="685800" y="1905000"/>
            <a:ext cx="7772400" cy="4114800"/>
          </a:xfrm>
        </p:spPr>
        <p:txBody>
          <a:bodyPr/>
          <a:lstStyle/>
          <a:p>
            <a:pPr eaLnBrk="1" hangingPunct="1"/>
            <a:r>
              <a:rPr lang="en-US" dirty="0" smtClean="0"/>
              <a:t>Two sample means and a within-groups design</a:t>
            </a:r>
          </a:p>
          <a:p>
            <a:pPr eaLnBrk="1" hangingPunct="1"/>
            <a:r>
              <a:rPr lang="en-US" dirty="0" smtClean="0"/>
              <a:t>We have two scores for each person … how can we test that?</a:t>
            </a:r>
          </a:p>
          <a:p>
            <a:pPr lvl="1"/>
            <a:r>
              <a:rPr lang="en-US" dirty="0" smtClean="0"/>
              <a:t>The major difference in the paired-samples </a:t>
            </a:r>
            <a:r>
              <a:rPr lang="en-US" i="1" dirty="0" smtClean="0"/>
              <a:t>t</a:t>
            </a:r>
            <a:r>
              <a:rPr lang="en-US" dirty="0" smtClean="0"/>
              <a:t> test is that we must create difference scores for every participant </a:t>
            </a:r>
          </a:p>
          <a:p>
            <a:pPr lvl="1" eaLnBrk="1" hangingPunct="1">
              <a:buFont typeface="Lucida Grande" pitchFamily="-48" charset="0"/>
              <a:buNone/>
            </a:pPr>
            <a:endParaRPr lang="en-US" i="1" dirty="0" smtClean="0"/>
          </a:p>
          <a:p>
            <a:pPr lvl="1" eaLnBrk="1" hangingPunct="1">
              <a:buFont typeface="Lucida Grande" pitchFamily="-48" charset="0"/>
              <a:buNone/>
            </a:pPr>
            <a:endParaRPr lang="en-US" i="1" dirty="0" smtClean="0"/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-48" charset="0"/>
                <a:cs typeface="Helvetica" pitchFamily="-48" charset="0"/>
              </a:rPr>
              <a:t>Paired-Samples </a:t>
            </a:r>
            <a:r>
              <a:rPr lang="en-US" i="1" dirty="0">
                <a:latin typeface="Helvetica" pitchFamily="-48" charset="0"/>
                <a:cs typeface="Helvetica" pitchFamily="-48" charset="0"/>
              </a:rPr>
              <a:t>t </a:t>
            </a:r>
            <a:r>
              <a:rPr lang="en-US" dirty="0">
                <a:latin typeface="Helvetica" pitchFamily="-48" charset="0"/>
                <a:cs typeface="Helvetica" pitchFamily="-48" charset="0"/>
              </a:rPr>
              <a:t>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Distributions</a:t>
            </a:r>
          </a:p>
          <a:p>
            <a:pPr lvl="1"/>
            <a:r>
              <a:rPr lang="en-US" dirty="0" smtClean="0"/>
              <a:t>Z = Distribution of scores</a:t>
            </a:r>
          </a:p>
          <a:p>
            <a:pPr lvl="1"/>
            <a:r>
              <a:rPr lang="en-US" dirty="0" smtClean="0"/>
              <a:t>Z = distribution of means (for samples)</a:t>
            </a:r>
          </a:p>
          <a:p>
            <a:pPr lvl="1"/>
            <a:r>
              <a:rPr lang="en-US" dirty="0" smtClean="0"/>
              <a:t>t = distribution of means (for samples with estimated standard deviation)</a:t>
            </a:r>
          </a:p>
          <a:p>
            <a:pPr lvl="1"/>
            <a:r>
              <a:rPr lang="en-US" dirty="0" smtClean="0"/>
              <a:t>t = distribution of differences between means (for paired samples with estimated standard deviation)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969149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B Helvetica Bold"/>
        <a:ea typeface="Geneva"/>
        <a:cs typeface="Geneva"/>
      </a:majorFont>
      <a:minorFont>
        <a:latin typeface="Helvetica"/>
        <a:ea typeface="Geneva"/>
        <a:cs typeface="Genev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Grande" pitchFamily="-80" charset="0"/>
            <a:ea typeface="Geneva" pitchFamily="-80" charset="-128"/>
            <a:cs typeface="Geneva" pitchFamily="-8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Grande" pitchFamily="-80" charset="0"/>
            <a:ea typeface="Geneva" pitchFamily="-80" charset="-128"/>
            <a:cs typeface="Geneva" pitchFamily="-80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</TotalTime>
  <Words>961</Words>
  <Application>Microsoft Macintosh PowerPoint</Application>
  <PresentationFormat>On-screen Show (4:3)</PresentationFormat>
  <Paragraphs>139</Paragraphs>
  <Slides>27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B Helvetica Bold</vt:lpstr>
      <vt:lpstr>Geneva</vt:lpstr>
      <vt:lpstr>Helvetica</vt:lpstr>
      <vt:lpstr>Lucida Grande</vt:lpstr>
      <vt:lpstr>Arial</vt:lpstr>
      <vt:lpstr>Blank Presentation</vt:lpstr>
      <vt:lpstr>Equation</vt:lpstr>
      <vt:lpstr>The Paired-Samples       t Test</vt:lpstr>
      <vt:lpstr>Research Design Issues</vt:lpstr>
      <vt:lpstr>Research Design Issues</vt:lpstr>
      <vt:lpstr>Research Design Issues</vt:lpstr>
      <vt:lpstr>Research Design Issues</vt:lpstr>
      <vt:lpstr>Research Design Issues</vt:lpstr>
      <vt:lpstr>Assumptions</vt:lpstr>
      <vt:lpstr>Paired-Samples t Test</vt:lpstr>
      <vt:lpstr>Paired-Samples t Test</vt:lpstr>
      <vt:lpstr>PowerPoint Presentation</vt:lpstr>
      <vt:lpstr>Distribution of Differences Between Means </vt:lpstr>
      <vt:lpstr>Distribution of Differences Between Means </vt:lpstr>
      <vt:lpstr>Steps for Calculating Paired Sample t Tests</vt:lpstr>
      <vt:lpstr>Step 1</vt:lpstr>
      <vt:lpstr>Step 2</vt:lpstr>
      <vt:lpstr>Step 3</vt:lpstr>
      <vt:lpstr>Calculating in R</vt:lpstr>
      <vt:lpstr>Calculating in R</vt:lpstr>
      <vt:lpstr>Calculating in R</vt:lpstr>
      <vt:lpstr>Calculating in R</vt:lpstr>
      <vt:lpstr>Step 4</vt:lpstr>
      <vt:lpstr>Step 5</vt:lpstr>
      <vt:lpstr>Step 5</vt:lpstr>
      <vt:lpstr>Step 6</vt:lpstr>
      <vt:lpstr>Confidence Interval</vt:lpstr>
      <vt:lpstr>Effect Size</vt:lpstr>
      <vt:lpstr>Effect Size</vt:lpstr>
    </vt:vector>
  </TitlesOfParts>
  <Company>IT Department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Department</dc:creator>
  <cp:lastModifiedBy>Erin M. Buchanan</cp:lastModifiedBy>
  <cp:revision>200</cp:revision>
  <dcterms:created xsi:type="dcterms:W3CDTF">2010-01-19T19:01:20Z</dcterms:created>
  <dcterms:modified xsi:type="dcterms:W3CDTF">2016-03-27T21:54:34Z</dcterms:modified>
</cp:coreProperties>
</file>

<file path=docProps/thumbnail.jpeg>
</file>